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07" r:id="rId30"/>
    <p:sldId id="286" r:id="rId31"/>
    <p:sldId id="287" r:id="rId32"/>
    <p:sldId id="308" r:id="rId33"/>
    <p:sldId id="288" r:id="rId34"/>
    <p:sldId id="289" r:id="rId35"/>
    <p:sldId id="290" r:id="rId36"/>
    <p:sldId id="291" r:id="rId37"/>
    <p:sldId id="292" r:id="rId38"/>
    <p:sldId id="293" r:id="rId39"/>
    <p:sldId id="305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Ebrima" panose="02000000000000000000" pitchFamily="2" charset="0"/>
      <p:regular r:id="rId45"/>
      <p:bold r:id="rId46"/>
    </p:embeddedFont>
    <p:embeddedFont>
      <p:font typeface="Garamond" panose="02020404030301010803" pitchFamily="18" charset="0"/>
      <p:regular r:id="rId47"/>
      <p:bold r:id="rId48"/>
      <p:italic r:id="rId49"/>
    </p:embeddedFont>
    <p:embeddedFont>
      <p:font typeface="Helvetica" panose="020B0604020202020204" pitchFamily="34" charset="0"/>
      <p:regular r:id="rId50"/>
      <p:bold r:id="rId51"/>
      <p:italic r:id="rId52"/>
      <p:boldItalic r:id="rId53"/>
    </p:embeddedFont>
    <p:embeddedFont>
      <p:font typeface="Blackout" panose="02000506000000020004" pitchFamily="2" charset="0"/>
      <p:regular r:id="rId5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F9F9F9"/>
    <a:srgbClr val="000000"/>
    <a:srgbClr val="1F497D"/>
    <a:srgbClr val="EAEAEA"/>
    <a:srgbClr val="F7F7F7"/>
    <a:srgbClr val="E60000"/>
    <a:srgbClr val="C42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9F3C-0D6F-4071-BE60-B44E6529DDB5}" type="datetimeFigureOut">
              <a:rPr lang="de-DE" smtClean="0"/>
              <a:pPr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1E83-6617-4DA1-88FA-57F9FECFD4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180528" y="-99392"/>
            <a:ext cx="9144000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600" dirty="0"/>
          </a:p>
          <a:p>
            <a:pPr algn="r"/>
            <a:endParaRPr lang="de-DE" sz="1600" dirty="0"/>
          </a:p>
          <a:p>
            <a:pPr algn="r"/>
            <a:endParaRPr lang="de-DE" sz="1600" dirty="0"/>
          </a:p>
          <a:p>
            <a:pPr algn="r">
              <a:lnSpc>
                <a:spcPct val="75000"/>
              </a:lnSpc>
            </a:pPr>
            <a:r>
              <a:rPr lang="de-DE" sz="8800" dirty="0">
                <a:solidFill>
                  <a:schemeClr val="bg1"/>
                </a:solidFill>
                <a:latin typeface="Blackout" pitchFamily="2" charset="0"/>
              </a:rPr>
              <a:t>WHAT THE FU** IS </a:t>
            </a:r>
            <a:r>
              <a:rPr lang="de-DE" sz="19900" dirty="0">
                <a:solidFill>
                  <a:schemeClr val="bg1"/>
                </a:solidFill>
                <a:latin typeface="Blackout" pitchFamily="2" charset="0"/>
              </a:rPr>
              <a:t>KLJB?</a:t>
            </a:r>
            <a:endParaRPr lang="de-DE" sz="9600" dirty="0">
              <a:solidFill>
                <a:schemeClr val="bg1"/>
              </a:solidFill>
              <a:latin typeface="Blackout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95936" y="4581128"/>
            <a:ext cx="46085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Verband? 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- 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  <a:sym typeface="Wingdings" pitchFamily="2" charset="2"/>
              </a:rPr>
              <a:t>No </a:t>
            </a:r>
            <a:r>
              <a:rPr lang="de-DE" sz="2400" dirty="0" err="1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  <a:sym typeface="Wingdings" pitchFamily="2" charset="2"/>
              </a:rPr>
              <a:t>nia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  <a:sym typeface="Wingdings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  <a:sym typeface="Wingdings" pitchFamily="2" charset="2"/>
              </a:rPr>
              <a:t>davo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  <a:sym typeface="Wingdings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  <a:sym typeface="Wingdings" pitchFamily="2" charset="2"/>
              </a:rPr>
              <a:t>ghert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  <a:sym typeface="Wingdings" pitchFamily="2" charset="2"/>
              </a:rPr>
              <a:t>.</a:t>
            </a:r>
          </a:p>
          <a:p>
            <a:pPr algn="just"/>
            <a:endParaRPr lang="de-DE" sz="800" dirty="0">
              <a:solidFill>
                <a:schemeClr val="bg1"/>
              </a:solidFill>
              <a:latin typeface="Helvetica" panose="020B0604020202020204" pitchFamily="34" charset="0"/>
              <a:ea typeface="Ebrima" pitchFamily="2" charset="0"/>
              <a:cs typeface="Helvetica" panose="020B0604020202020204" pitchFamily="34" charset="0"/>
              <a:sym typeface="Wingdings" pitchFamily="2" charset="2"/>
            </a:endParaRPr>
          </a:p>
          <a:p>
            <a:pPr algn="just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Ebenen?  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- </a:t>
            </a:r>
            <a:r>
              <a:rPr lang="de-DE" sz="2400" dirty="0" err="1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Sowos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 gibt’s?</a:t>
            </a:r>
          </a:p>
          <a:p>
            <a:pPr algn="just"/>
            <a:endParaRPr lang="de-DE" sz="800" dirty="0">
              <a:solidFill>
                <a:schemeClr val="bg1"/>
              </a:solidFill>
              <a:latin typeface="Helvetica" panose="020B0604020202020204" pitchFamily="34" charset="0"/>
              <a:ea typeface="Ebrima" pitchFamily="2" charset="0"/>
              <a:cs typeface="Helvetica" panose="020B0604020202020204" pitchFamily="34" charset="0"/>
            </a:endParaRPr>
          </a:p>
          <a:p>
            <a:pPr algn="just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Beitrag?   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- Zoi </a:t>
            </a:r>
            <a:r>
              <a:rPr lang="de-DE" sz="2400" dirty="0" err="1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ma</a:t>
            </a:r>
            <a:r>
              <a:rPr lang="de-DE" sz="2400" dirty="0">
                <a:solidFill>
                  <a:schemeClr val="bg1"/>
                </a:solidFill>
                <a:latin typeface="Helvetica" panose="020B0604020202020204" pitchFamily="34" charset="0"/>
                <a:ea typeface="Ebrima" pitchFamily="2" charset="0"/>
                <a:cs typeface="Helvetica" panose="020B0604020202020204" pitchFamily="34" charset="0"/>
              </a:rPr>
              <a:t>, aber wofür?</a:t>
            </a:r>
          </a:p>
          <a:p>
            <a:pPr algn="just"/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ildergebnis für kljb"/>
          <p:cNvPicPr>
            <a:picLocks noChangeAspect="1" noChangeArrowheads="1"/>
          </p:cNvPicPr>
          <p:nvPr/>
        </p:nvPicPr>
        <p:blipFill>
          <a:blip r:embed="rId2" cstate="print"/>
          <a:srcRect l="17265" r="17373"/>
          <a:stretch>
            <a:fillRect/>
          </a:stretch>
        </p:blipFill>
        <p:spPr bwMode="auto">
          <a:xfrm>
            <a:off x="-1188640" y="-144016"/>
            <a:ext cx="11449272" cy="4941168"/>
          </a:xfrm>
          <a:prstGeom prst="rect">
            <a:avLst/>
          </a:prstGeom>
          <a:noFill/>
        </p:spPr>
      </p:pic>
      <p:sp>
        <p:nvSpPr>
          <p:cNvPr id="21506" name="AutoShape 2" descr="Bildergebnis für traktor landscha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-54260" y="4797152"/>
            <a:ext cx="9198260" cy="2215991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Blackout" pitchFamily="2" charset="0"/>
              </a:rPr>
              <a:t>MEHR WEIL:</a:t>
            </a:r>
          </a:p>
          <a:p>
            <a:pPr algn="ctr"/>
            <a:endParaRPr lang="de-DE" dirty="0"/>
          </a:p>
          <a:p>
            <a:pPr algn="just"/>
            <a:r>
              <a:rPr lang="de-DE" sz="20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… weil wir 70.000 junge Erwachsene in Deutschland, 26.000 Jugendliche in Bayern und 11.000 Leute in Regensburg sind und uns aktiv in das gesellschaftliche Leben einbringen.</a:t>
            </a:r>
          </a:p>
          <a:p>
            <a:pPr algn="just"/>
            <a:endParaRPr lang="de-DE" sz="2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4293096"/>
            <a:ext cx="4572000" cy="4376117"/>
          </a:xfrm>
          <a:prstGeom prst="rect">
            <a:avLst/>
          </a:prstGeom>
        </p:spPr>
      </p:pic>
      <p:sp>
        <p:nvSpPr>
          <p:cNvPr id="23554" name="AutoShape 2" descr="Bildergebnis für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AutoShape 4" descr="Bildergebnis für viele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4535488" y="4293096"/>
            <a:ext cx="4608512" cy="43761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96685" y="4725144"/>
            <a:ext cx="26642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Arbeitsgemeinschaft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7974" y="3923764"/>
            <a:ext cx="1721718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Kreisverband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60681" y="3181618"/>
            <a:ext cx="2736304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Diözesanverband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00317" y="2389530"/>
            <a:ext cx="194336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Landesverband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60680" y="1625273"/>
            <a:ext cx="295147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Bundesverband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0077" y="836712"/>
            <a:ext cx="210384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Europa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44333" y="467380"/>
            <a:ext cx="1655335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Welt</a:t>
            </a:r>
          </a:p>
        </p:txBody>
      </p:sp>
      <p:sp>
        <p:nvSpPr>
          <p:cNvPr id="6" name="Pfeil nach links und oben 5"/>
          <p:cNvSpPr/>
          <p:nvPr/>
        </p:nvSpPr>
        <p:spPr>
          <a:xfrm>
            <a:off x="5272974" y="522920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oben 15"/>
          <p:cNvSpPr/>
          <p:nvPr/>
        </p:nvSpPr>
        <p:spPr>
          <a:xfrm rot="10800000">
            <a:off x="3060681" y="4005064"/>
            <a:ext cx="415149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oben 16"/>
          <p:cNvSpPr/>
          <p:nvPr/>
        </p:nvSpPr>
        <p:spPr>
          <a:xfrm>
            <a:off x="5335673" y="3675355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und oben 17"/>
          <p:cNvSpPr/>
          <p:nvPr/>
        </p:nvSpPr>
        <p:spPr>
          <a:xfrm rot="10800000">
            <a:off x="3043156" y="247083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und oben 18"/>
          <p:cNvSpPr/>
          <p:nvPr/>
        </p:nvSpPr>
        <p:spPr>
          <a:xfrm>
            <a:off x="5579676" y="2101498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und oben 19"/>
          <p:cNvSpPr/>
          <p:nvPr/>
        </p:nvSpPr>
        <p:spPr>
          <a:xfrm rot="10800000">
            <a:off x="2986573" y="908719"/>
            <a:ext cx="488007" cy="605275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2409623" y="993503"/>
            <a:ext cx="570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1"/>
                </a:solidFill>
                <a:latin typeface="Blackout" panose="02000506000000020004" pitchFamily="2" charset="0"/>
              </a:rPr>
              <a:t>Ebenen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18997" y="5517232"/>
            <a:ext cx="161967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anose="020B0604020202020204" pitchFamily="34" charset="0"/>
                <a:cs typeface="Helvetica" panose="020B0604020202020204" pitchFamily="34" charset="0"/>
              </a:rPr>
              <a:t>Ortsgruppe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ild könnte enthalten: 10 Personen, Personen, die lachen, Personen, die stehen und Innenbere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11" y="0"/>
            <a:ext cx="8123555" cy="54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 rot="16200000">
            <a:off x="-3484181" y="2213580"/>
            <a:ext cx="7625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Blackout" panose="02000506000000020004" pitchFamily="2" charset="0"/>
              </a:rPr>
              <a:t>Ortsgruppe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272666" y="5415704"/>
            <a:ext cx="7740353" cy="954107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algn="ctr"/>
            <a:r>
              <a:rPr lang="de-DE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holt den Nachwuchs in den Verband.</a:t>
            </a:r>
            <a:endParaRPr lang="de-DE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2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 rot="16200000">
            <a:off x="-3484181" y="2213580"/>
            <a:ext cx="7625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Blackout" panose="02000506000000020004" pitchFamily="2" charset="0"/>
              </a:rPr>
              <a:t>Ortsgruppe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31" y="-22899"/>
            <a:ext cx="8123556" cy="5415704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2406349" y="5640098"/>
            <a:ext cx="5799982" cy="954107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bereichert das kirchliche und gesellschaftliche Dorfleben.</a:t>
            </a:r>
          </a:p>
        </p:txBody>
      </p:sp>
    </p:spTree>
    <p:extLst>
      <p:ext uri="{BB962C8B-B14F-4D97-AF65-F5344CB8AC3E}">
        <p14:creationId xmlns:p14="http://schemas.microsoft.com/office/powerpoint/2010/main" val="186464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 rot="16200000">
            <a:off x="-3484181" y="2213580"/>
            <a:ext cx="7625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Blackout" panose="02000506000000020004" pitchFamily="2" charset="0"/>
              </a:rPr>
              <a:t>Ortsgruppe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63688" y="1559553"/>
            <a:ext cx="6768752" cy="3170099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ORTSGRUPPEN sind das Wichtigste am Verband:</a:t>
            </a:r>
          </a:p>
          <a:p>
            <a:pPr algn="ctr"/>
            <a:endParaRPr lang="de-DE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DE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Denn ohne EUCH kann er nicht existieren!</a:t>
            </a:r>
          </a:p>
        </p:txBody>
      </p:sp>
    </p:spTree>
    <p:extLst>
      <p:ext uri="{BB962C8B-B14F-4D97-AF65-F5344CB8AC3E}">
        <p14:creationId xmlns:p14="http://schemas.microsoft.com/office/powerpoint/2010/main" val="181602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/>
          <a:stretch/>
        </p:blipFill>
        <p:spPr>
          <a:xfrm>
            <a:off x="2339752" y="-27812"/>
            <a:ext cx="5427487" cy="688581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rot="16200000">
            <a:off x="-3268260" y="2484070"/>
            <a:ext cx="7173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>
                <a:solidFill>
                  <a:srgbClr val="008781"/>
                </a:solidFill>
                <a:latin typeface="Blackout" panose="02000506000000020004" pitchFamily="2" charset="0"/>
              </a:rPr>
              <a:t>Ortsgruppe</a:t>
            </a:r>
          </a:p>
        </p:txBody>
      </p:sp>
    </p:spTree>
    <p:extLst>
      <p:ext uri="{BB962C8B-B14F-4D97-AF65-F5344CB8AC3E}">
        <p14:creationId xmlns:p14="http://schemas.microsoft.com/office/powerpoint/2010/main" val="422930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4293096"/>
            <a:ext cx="4572000" cy="4376117"/>
          </a:xfrm>
          <a:prstGeom prst="rect">
            <a:avLst/>
          </a:prstGeom>
        </p:spPr>
      </p:pic>
      <p:pic>
        <p:nvPicPr>
          <p:cNvPr id="5" name="Grafik 4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4535488" y="4293096"/>
            <a:ext cx="4608512" cy="43761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18997" y="5517232"/>
            <a:ext cx="161967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Ortsgruppe</a:t>
            </a:r>
          </a:p>
        </p:txBody>
      </p:sp>
      <p:sp>
        <p:nvSpPr>
          <p:cNvPr id="23554" name="AutoShape 2" descr="Bildergebnis für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AutoShape 4" descr="Bildergebnis für viele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096685" y="4725144"/>
            <a:ext cx="26642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anose="020B0604020202020204" pitchFamily="34" charset="0"/>
                <a:cs typeface="Helvetica" panose="020B0604020202020204" pitchFamily="34" charset="0"/>
              </a:rPr>
              <a:t>Arbeitsgemeinschaft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7974" y="3923764"/>
            <a:ext cx="1721718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Kreisverband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60681" y="3181618"/>
            <a:ext cx="2736304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Diözesanverband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00317" y="2389530"/>
            <a:ext cx="194336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Landesverband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60680" y="1625273"/>
            <a:ext cx="295147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Bundesverband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0077" y="836712"/>
            <a:ext cx="210384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Europa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44333" y="467380"/>
            <a:ext cx="1655335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Welt</a:t>
            </a:r>
          </a:p>
        </p:txBody>
      </p:sp>
      <p:sp>
        <p:nvSpPr>
          <p:cNvPr id="6" name="Pfeil nach links und oben 5"/>
          <p:cNvSpPr/>
          <p:nvPr/>
        </p:nvSpPr>
        <p:spPr>
          <a:xfrm>
            <a:off x="5272974" y="522920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oben 15"/>
          <p:cNvSpPr/>
          <p:nvPr/>
        </p:nvSpPr>
        <p:spPr>
          <a:xfrm rot="10800000">
            <a:off x="3060681" y="4005064"/>
            <a:ext cx="415149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oben 16"/>
          <p:cNvSpPr/>
          <p:nvPr/>
        </p:nvSpPr>
        <p:spPr>
          <a:xfrm>
            <a:off x="5335673" y="3675355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und oben 17"/>
          <p:cNvSpPr/>
          <p:nvPr/>
        </p:nvSpPr>
        <p:spPr>
          <a:xfrm rot="10800000">
            <a:off x="3043156" y="247083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und oben 18"/>
          <p:cNvSpPr/>
          <p:nvPr/>
        </p:nvSpPr>
        <p:spPr>
          <a:xfrm>
            <a:off x="5579676" y="2101498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und oben 19"/>
          <p:cNvSpPr/>
          <p:nvPr/>
        </p:nvSpPr>
        <p:spPr>
          <a:xfrm rot="10800000">
            <a:off x="2986573" y="908719"/>
            <a:ext cx="488007" cy="605275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2409623" y="993503"/>
            <a:ext cx="570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1"/>
                </a:solidFill>
                <a:latin typeface="Blackout" panose="02000506000000020004" pitchFamily="2" charset="0"/>
              </a:rPr>
              <a:t>Ebenen</a:t>
            </a:r>
          </a:p>
        </p:txBody>
      </p:sp>
    </p:spTree>
    <p:extLst>
      <p:ext uri="{BB962C8B-B14F-4D97-AF65-F5344CB8AC3E}">
        <p14:creationId xmlns:p14="http://schemas.microsoft.com/office/powerpoint/2010/main" val="139796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 rot="16200000">
            <a:off x="-3686120" y="2902144"/>
            <a:ext cx="7625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100" dirty="0" err="1">
                <a:solidFill>
                  <a:schemeClr val="bg1"/>
                </a:solidFill>
                <a:latin typeface="Blackout" panose="02000506000000020004" pitchFamily="2" charset="0"/>
              </a:rPr>
              <a:t>ARBEItsgemeinschaft</a:t>
            </a:r>
            <a:endParaRPr lang="de-DE" sz="61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979712" y="5640098"/>
            <a:ext cx="6768752" cy="954107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vernetzt die Ortsgruppen in großen Kreisverbänden vor Ort.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120680" cy="52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8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4293096"/>
            <a:ext cx="4572000" cy="4376117"/>
          </a:xfrm>
          <a:prstGeom prst="rect">
            <a:avLst/>
          </a:prstGeom>
        </p:spPr>
      </p:pic>
      <p:pic>
        <p:nvPicPr>
          <p:cNvPr id="5" name="Grafik 4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4535488" y="4293096"/>
            <a:ext cx="4608512" cy="43761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18997" y="5517232"/>
            <a:ext cx="161967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Ortsgruppe</a:t>
            </a:r>
          </a:p>
        </p:txBody>
      </p:sp>
      <p:sp>
        <p:nvSpPr>
          <p:cNvPr id="23554" name="AutoShape 2" descr="Bildergebnis für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AutoShape 4" descr="Bildergebnis für viele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096685" y="4725144"/>
            <a:ext cx="26642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Arbeitsgemeinschaft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7974" y="3923764"/>
            <a:ext cx="1721718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anose="020B0604020202020204" pitchFamily="34" charset="0"/>
                <a:cs typeface="Helvetica" panose="020B0604020202020204" pitchFamily="34" charset="0"/>
              </a:rPr>
              <a:t>Kreisverband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60681" y="3181618"/>
            <a:ext cx="2736304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Diözesanverband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00317" y="2389530"/>
            <a:ext cx="194336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Landesverband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60680" y="1625273"/>
            <a:ext cx="295147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Bundesverband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0077" y="836712"/>
            <a:ext cx="210384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Europa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44333" y="467380"/>
            <a:ext cx="1655335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Welt</a:t>
            </a:r>
          </a:p>
        </p:txBody>
      </p:sp>
      <p:sp>
        <p:nvSpPr>
          <p:cNvPr id="6" name="Pfeil nach links und oben 5"/>
          <p:cNvSpPr/>
          <p:nvPr/>
        </p:nvSpPr>
        <p:spPr>
          <a:xfrm>
            <a:off x="5272974" y="522920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oben 15"/>
          <p:cNvSpPr/>
          <p:nvPr/>
        </p:nvSpPr>
        <p:spPr>
          <a:xfrm rot="10800000">
            <a:off x="3060681" y="4005064"/>
            <a:ext cx="415149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oben 16"/>
          <p:cNvSpPr/>
          <p:nvPr/>
        </p:nvSpPr>
        <p:spPr>
          <a:xfrm>
            <a:off x="5335673" y="3675355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und oben 17"/>
          <p:cNvSpPr/>
          <p:nvPr/>
        </p:nvSpPr>
        <p:spPr>
          <a:xfrm rot="10800000">
            <a:off x="3043156" y="247083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und oben 18"/>
          <p:cNvSpPr/>
          <p:nvPr/>
        </p:nvSpPr>
        <p:spPr>
          <a:xfrm>
            <a:off x="5579676" y="2101498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und oben 19"/>
          <p:cNvSpPr/>
          <p:nvPr/>
        </p:nvSpPr>
        <p:spPr>
          <a:xfrm rot="10800000">
            <a:off x="2986573" y="908719"/>
            <a:ext cx="488007" cy="605275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2409623" y="993503"/>
            <a:ext cx="570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1"/>
                </a:solidFill>
                <a:latin typeface="Blackout" panose="02000506000000020004" pitchFamily="2" charset="0"/>
              </a:rPr>
              <a:t>Ebenen</a:t>
            </a:r>
          </a:p>
        </p:txBody>
      </p:sp>
    </p:spTree>
    <p:extLst>
      <p:ext uri="{BB962C8B-B14F-4D97-AF65-F5344CB8AC3E}">
        <p14:creationId xmlns:p14="http://schemas.microsoft.com/office/powerpoint/2010/main" val="120235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 rot="16200000">
            <a:off x="-3568526" y="2640534"/>
            <a:ext cx="762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>
                <a:solidFill>
                  <a:schemeClr val="bg1"/>
                </a:solidFill>
                <a:latin typeface="Blackout" panose="02000506000000020004" pitchFamily="2" charset="0"/>
              </a:rPr>
              <a:t>KrEISverband</a:t>
            </a:r>
            <a:endParaRPr lang="de-DE" sz="96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387188" y="2517422"/>
            <a:ext cx="3317229" cy="1815882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vernetzt die Ortsgruppen innerhalb eines Landkreises.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6" y="0"/>
            <a:ext cx="4416064" cy="69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ildergebnis für verb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Bildergebnis für fuß verbind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708920" y="0"/>
            <a:ext cx="11572871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79512" y="260648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Wir sind ein </a:t>
            </a:r>
          </a:p>
          <a:p>
            <a:pPr algn="ctr"/>
            <a:r>
              <a:rPr lang="de-DE" sz="56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VERBAND.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499992" y="4635133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… aber kein solcher, </a:t>
            </a:r>
          </a:p>
          <a:p>
            <a:pPr algn="r"/>
            <a:r>
              <a:rPr lang="de-DE" sz="2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sondern…</a:t>
            </a:r>
            <a:endParaRPr lang="de-DE" sz="5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/>
          <a:stretch/>
        </p:blipFill>
        <p:spPr>
          <a:xfrm>
            <a:off x="971600" y="-27384"/>
            <a:ext cx="5688632" cy="6898371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rot="16200000">
            <a:off x="-3568526" y="2640534"/>
            <a:ext cx="762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>
                <a:solidFill>
                  <a:schemeClr val="bg1"/>
                </a:solidFill>
                <a:latin typeface="Blackout" panose="02000506000000020004" pitchFamily="2" charset="0"/>
              </a:rPr>
              <a:t>KrEISverband</a:t>
            </a:r>
            <a:endParaRPr lang="de-DE" sz="96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804248" y="1412776"/>
            <a:ext cx="2232248" cy="4401205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vernetzt sich zum Austausch über den Kreis hinaus mit anderen Kreisen und der Diözese.</a:t>
            </a:r>
          </a:p>
        </p:txBody>
      </p:sp>
    </p:spTree>
    <p:extLst>
      <p:ext uri="{BB962C8B-B14F-4D97-AF65-F5344CB8AC3E}">
        <p14:creationId xmlns:p14="http://schemas.microsoft.com/office/powerpoint/2010/main" val="311377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2" y="0"/>
            <a:ext cx="5832648" cy="68580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rot="16200000">
            <a:off x="-3568526" y="2640534"/>
            <a:ext cx="762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>
                <a:solidFill>
                  <a:schemeClr val="bg1"/>
                </a:solidFill>
                <a:latin typeface="Blackout" panose="02000506000000020004" pitchFamily="2" charset="0"/>
              </a:rPr>
              <a:t>KrEISverband</a:t>
            </a:r>
            <a:endParaRPr lang="de-DE" sz="96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19656" y="2086535"/>
            <a:ext cx="2291696" cy="2677656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vertritt die Interessen der Ortsgruppen auf den </a:t>
            </a:r>
            <a:r>
              <a:rPr lang="de-DE" sz="24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Versamm</a:t>
            </a:r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-lungen der Diözese.</a:t>
            </a:r>
          </a:p>
        </p:txBody>
      </p:sp>
    </p:spTree>
    <p:extLst>
      <p:ext uri="{BB962C8B-B14F-4D97-AF65-F5344CB8AC3E}">
        <p14:creationId xmlns:p14="http://schemas.microsoft.com/office/powerpoint/2010/main" val="2856709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b="7996"/>
          <a:stretch/>
        </p:blipFill>
        <p:spPr>
          <a:xfrm>
            <a:off x="899592" y="14572"/>
            <a:ext cx="8225462" cy="5608567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rot="16200000">
            <a:off x="-3568526" y="2640534"/>
            <a:ext cx="762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>
                <a:solidFill>
                  <a:schemeClr val="bg1"/>
                </a:solidFill>
                <a:latin typeface="Blackout" panose="02000506000000020004" pitchFamily="2" charset="0"/>
              </a:rPr>
              <a:t>KrEISverband</a:t>
            </a:r>
            <a:endParaRPr lang="de-DE" sz="96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447275" y="5968980"/>
            <a:ext cx="7217350" cy="461665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feiert auch mal mit seinen neuen Kontakten.</a:t>
            </a:r>
          </a:p>
        </p:txBody>
      </p:sp>
    </p:spTree>
    <p:extLst>
      <p:ext uri="{BB962C8B-B14F-4D97-AF65-F5344CB8AC3E}">
        <p14:creationId xmlns:p14="http://schemas.microsoft.com/office/powerpoint/2010/main" val="158507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t="31101" r="14564" b="35825"/>
          <a:stretch/>
        </p:blipFill>
        <p:spPr>
          <a:xfrm>
            <a:off x="1029093" y="1988840"/>
            <a:ext cx="8120822" cy="241379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rot="16200000">
            <a:off x="-3568526" y="2640534"/>
            <a:ext cx="762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>
                <a:solidFill>
                  <a:schemeClr val="bg1"/>
                </a:solidFill>
                <a:latin typeface="Blackout" panose="02000506000000020004" pitchFamily="2" charset="0"/>
              </a:rPr>
              <a:t>KrEISverband</a:t>
            </a:r>
            <a:endParaRPr lang="de-DE" sz="96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331640" y="4989394"/>
            <a:ext cx="7217350" cy="830997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veranstaltet Kreisaktionen für die Ortsgruppen</a:t>
            </a:r>
          </a:p>
        </p:txBody>
      </p:sp>
    </p:spTree>
    <p:extLst>
      <p:ext uri="{BB962C8B-B14F-4D97-AF65-F5344CB8AC3E}">
        <p14:creationId xmlns:p14="http://schemas.microsoft.com/office/powerpoint/2010/main" val="3807719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 rot="16200000">
            <a:off x="-3568526" y="2640534"/>
            <a:ext cx="762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>
                <a:solidFill>
                  <a:schemeClr val="bg1"/>
                </a:solidFill>
                <a:latin typeface="Blackout" panose="02000506000000020004" pitchFamily="2" charset="0"/>
              </a:rPr>
              <a:t>KrEISverband</a:t>
            </a:r>
            <a:endParaRPr lang="de-DE" sz="96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413121" y="5805264"/>
            <a:ext cx="7217350" cy="830997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berät seine Ortsgruppen in allen Belangen und gibt ihnen Hilfestellung.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8244408" cy="55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4293096"/>
            <a:ext cx="4572000" cy="4376117"/>
          </a:xfrm>
          <a:prstGeom prst="rect">
            <a:avLst/>
          </a:prstGeom>
        </p:spPr>
      </p:pic>
      <p:pic>
        <p:nvPicPr>
          <p:cNvPr id="5" name="Grafik 4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4535488" y="4293096"/>
            <a:ext cx="4608512" cy="43761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18997" y="5517232"/>
            <a:ext cx="161967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Ortsgruppe</a:t>
            </a:r>
          </a:p>
        </p:txBody>
      </p:sp>
      <p:sp>
        <p:nvSpPr>
          <p:cNvPr id="23554" name="AutoShape 2" descr="Bildergebnis für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AutoShape 4" descr="Bildergebnis für viele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096685" y="4725144"/>
            <a:ext cx="26642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Arbeitsgemeinschaft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7974" y="3923764"/>
            <a:ext cx="1721718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Kreisverband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60681" y="3181618"/>
            <a:ext cx="2736304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anose="020B0604020202020204" pitchFamily="34" charset="0"/>
                <a:cs typeface="Helvetica" panose="020B0604020202020204" pitchFamily="34" charset="0"/>
              </a:rPr>
              <a:t>Diözesanverband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00317" y="2389530"/>
            <a:ext cx="194336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Landesverband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60680" y="1625273"/>
            <a:ext cx="295147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Bundesverband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0077" y="836712"/>
            <a:ext cx="210384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Europa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44333" y="467380"/>
            <a:ext cx="1655335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Welt</a:t>
            </a:r>
          </a:p>
        </p:txBody>
      </p:sp>
      <p:sp>
        <p:nvSpPr>
          <p:cNvPr id="6" name="Pfeil nach links und oben 5"/>
          <p:cNvSpPr/>
          <p:nvPr/>
        </p:nvSpPr>
        <p:spPr>
          <a:xfrm>
            <a:off x="5272974" y="522920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oben 15"/>
          <p:cNvSpPr/>
          <p:nvPr/>
        </p:nvSpPr>
        <p:spPr>
          <a:xfrm rot="10800000">
            <a:off x="3060681" y="4005064"/>
            <a:ext cx="415149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oben 16"/>
          <p:cNvSpPr/>
          <p:nvPr/>
        </p:nvSpPr>
        <p:spPr>
          <a:xfrm>
            <a:off x="5335673" y="3675355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und oben 17"/>
          <p:cNvSpPr/>
          <p:nvPr/>
        </p:nvSpPr>
        <p:spPr>
          <a:xfrm rot="10800000">
            <a:off x="3043156" y="247083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und oben 18"/>
          <p:cNvSpPr/>
          <p:nvPr/>
        </p:nvSpPr>
        <p:spPr>
          <a:xfrm>
            <a:off x="5579676" y="2101498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und oben 19"/>
          <p:cNvSpPr/>
          <p:nvPr/>
        </p:nvSpPr>
        <p:spPr>
          <a:xfrm rot="10800000">
            <a:off x="2986573" y="908719"/>
            <a:ext cx="488007" cy="605275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2409623" y="993503"/>
            <a:ext cx="570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1"/>
                </a:solidFill>
                <a:latin typeface="Blackout" panose="02000506000000020004" pitchFamily="2" charset="0"/>
              </a:rPr>
              <a:t>Ebenen</a:t>
            </a:r>
          </a:p>
        </p:txBody>
      </p:sp>
    </p:spTree>
    <p:extLst>
      <p:ext uri="{BB962C8B-B14F-4D97-AF65-F5344CB8AC3E}">
        <p14:creationId xmlns:p14="http://schemas.microsoft.com/office/powerpoint/2010/main" val="68580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 rot="16200000">
            <a:off x="-3568390" y="2849451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solidFill>
                  <a:schemeClr val="bg1"/>
                </a:solidFill>
                <a:latin typeface="Blackout" panose="02000506000000020004" pitchFamily="2" charset="0"/>
              </a:rPr>
              <a:t>Diözesanverband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27584" y="2459504"/>
            <a:ext cx="3168352" cy="1938992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bietet Veranstaltungen und vor allem Fortbildungskurse für KLJBler an.</a:t>
            </a:r>
          </a:p>
        </p:txBody>
      </p:sp>
      <p:sp>
        <p:nvSpPr>
          <p:cNvPr id="5122" name="AutoShape 2" descr="Kein automatischer Alternativtext verfügb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 descr="17862506_10154786677763096_8269620311453554512_n.jpg"/>
          <p:cNvPicPr>
            <a:picLocks noChangeAspect="1"/>
          </p:cNvPicPr>
          <p:nvPr/>
        </p:nvPicPr>
        <p:blipFill>
          <a:blip r:embed="rId2" cstate="print"/>
          <a:srcRect l="4326" t="8001" r="2751" b="4851"/>
          <a:stretch>
            <a:fillRect/>
          </a:stretch>
        </p:blipFill>
        <p:spPr>
          <a:xfrm>
            <a:off x="4269036" y="0"/>
            <a:ext cx="487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3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17103749_10154668903153096_69854901941593346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-1"/>
            <a:ext cx="8388424" cy="559228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413121" y="5805264"/>
            <a:ext cx="7217350" cy="830997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vertritt die Interessen von Orts- und Kreisebenen auf Landes- und Bundesebene.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568390" y="2777444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solidFill>
                  <a:schemeClr val="bg1"/>
                </a:solidFill>
                <a:latin typeface="Blackout" panose="02000506000000020004" pitchFamily="2" charset="0"/>
              </a:rPr>
              <a:t>Diözesanverband</a:t>
            </a:r>
          </a:p>
        </p:txBody>
      </p:sp>
    </p:spTree>
    <p:extLst>
      <p:ext uri="{BB962C8B-B14F-4D97-AF65-F5344CB8AC3E}">
        <p14:creationId xmlns:p14="http://schemas.microsoft.com/office/powerpoint/2010/main" val="113055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onta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8891">
            <a:off x="871841" y="1319165"/>
            <a:ext cx="8519987" cy="3785309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413121" y="5805264"/>
            <a:ext cx="7217350" cy="830997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…  verleiht Gegenstände, berät Ortsgruppen und bietet Hilfestellung in allen Belangen.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633426" y="2777444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latin typeface="Blackout" panose="02000506000000020004" pitchFamily="2" charset="0"/>
              </a:rPr>
              <a:t>Diözesanverband</a:t>
            </a:r>
          </a:p>
        </p:txBody>
      </p:sp>
      <p:sp>
        <p:nvSpPr>
          <p:cNvPr id="3074" name="AutoShape 2" descr="Bildergebnis für telefon em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422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505066" y="2506780"/>
            <a:ext cx="217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Garamond" panose="02020404030301010803" pitchFamily="18" charset="0"/>
              </a:rPr>
              <a:t>Elisabeth </a:t>
            </a:r>
            <a:r>
              <a:rPr lang="de-DE" b="1" dirty="0" err="1">
                <a:solidFill>
                  <a:prstClr val="black"/>
                </a:solidFill>
                <a:latin typeface="Garamond" panose="02020404030301010803" pitchFamily="18" charset="0"/>
              </a:rPr>
              <a:t>Homeier</a:t>
            </a:r>
            <a:endParaRPr lang="de-DE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r>
              <a:rPr lang="de-DE" dirty="0">
                <a:solidFill>
                  <a:prstClr val="black"/>
                </a:solidFill>
                <a:latin typeface="Garamond" panose="02020404030301010803" pitchFamily="18" charset="0"/>
              </a:rPr>
              <a:t>AVÖ-Referat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69660" y="55087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Garamond" panose="02020404030301010803" pitchFamily="18" charset="0"/>
              </a:rPr>
              <a:t>Christina Dechant</a:t>
            </a:r>
          </a:p>
          <a:p>
            <a:pPr algn="ctr"/>
            <a:r>
              <a:rPr lang="de-DE" dirty="0">
                <a:solidFill>
                  <a:prstClr val="black"/>
                </a:solidFill>
                <a:latin typeface="Garamond" panose="02020404030301010803" pitchFamily="18" charset="0"/>
              </a:rPr>
              <a:t>Sekretariat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66150" y="5485469"/>
            <a:ext cx="174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Garamond" panose="02020404030301010803" pitchFamily="18" charset="0"/>
              </a:rPr>
              <a:t>Ingrid </a:t>
            </a:r>
            <a:r>
              <a:rPr lang="de-DE" b="1" dirty="0" err="1">
                <a:solidFill>
                  <a:prstClr val="black"/>
                </a:solidFill>
                <a:latin typeface="Garamond" panose="02020404030301010803" pitchFamily="18" charset="0"/>
              </a:rPr>
              <a:t>Glatzl</a:t>
            </a:r>
            <a:r>
              <a:rPr lang="de-DE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Garamond" panose="02020404030301010803" pitchFamily="18" charset="0"/>
              </a:rPr>
              <a:t>Sekretariat</a:t>
            </a:r>
          </a:p>
        </p:txBody>
      </p:sp>
      <p:pic>
        <p:nvPicPr>
          <p:cNvPr id="11" name="Grafik 10" descr="RTEmagicC_Claudia_01.jpg"/>
          <p:cNvPicPr>
            <a:picLocks noChangeAspect="1"/>
          </p:cNvPicPr>
          <p:nvPr/>
        </p:nvPicPr>
        <p:blipFill rotWithShape="1">
          <a:blip r:embed="rId2" cstate="print"/>
          <a:srcRect l="16667" r="16667" b="19529"/>
          <a:stretch/>
        </p:blipFill>
        <p:spPr>
          <a:xfrm>
            <a:off x="6829900" y="3782859"/>
            <a:ext cx="1440160" cy="173836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360026" y="2540426"/>
            <a:ext cx="237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Garamond" panose="02020404030301010803" pitchFamily="18" charset="0"/>
              </a:rPr>
              <a:t>Karola Grimm</a:t>
            </a:r>
          </a:p>
          <a:p>
            <a:pPr algn="ctr"/>
            <a:r>
              <a:rPr lang="de-DE" dirty="0">
                <a:solidFill>
                  <a:prstClr val="black"/>
                </a:solidFill>
                <a:latin typeface="Garamond" panose="02020404030301010803" pitchFamily="18" charset="0"/>
              </a:rPr>
              <a:t>Bildung /</a:t>
            </a:r>
          </a:p>
          <a:p>
            <a:pPr algn="ctr"/>
            <a:r>
              <a:rPr lang="de-DE" dirty="0">
                <a:solidFill>
                  <a:prstClr val="black"/>
                </a:solidFill>
                <a:latin typeface="Garamond" panose="02020404030301010803" pitchFamily="18" charset="0"/>
              </a:rPr>
              <a:t>Internationales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84" y="3782859"/>
            <a:ext cx="1744182" cy="173836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92" y="752854"/>
            <a:ext cx="1785684" cy="177973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50" y="759035"/>
            <a:ext cx="1767658" cy="1773551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 rot="16200000">
            <a:off x="-3633426" y="2777444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latin typeface="Blackout" panose="02000506000000020004" pitchFamily="2" charset="0"/>
              </a:rPr>
              <a:t>Diözesanverband</a:t>
            </a:r>
          </a:p>
        </p:txBody>
      </p:sp>
      <p:pic>
        <p:nvPicPr>
          <p:cNvPr id="1026" name="Picture 2" descr="http://www.kljb-regensburg.de/uploads/RTEmagicC_Christian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5" y="3789040"/>
            <a:ext cx="1779482" cy="17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561753" y="5548496"/>
            <a:ext cx="190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Garamond" panose="02020404030301010803" pitchFamily="18" charset="0"/>
              </a:rPr>
              <a:t>Christian Kalis</a:t>
            </a:r>
          </a:p>
          <a:p>
            <a:pPr algn="ctr"/>
            <a:r>
              <a:rPr lang="de-DE" dirty="0">
                <a:solidFill>
                  <a:prstClr val="black"/>
                </a:solidFill>
                <a:latin typeface="Garamond" panose="02020404030301010803" pitchFamily="18" charset="0"/>
              </a:rPr>
              <a:t>Seelsorger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389048" y="2506780"/>
            <a:ext cx="231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Garamond" panose="02020404030301010803" pitchFamily="18" charset="0"/>
              </a:rPr>
              <a:t>Johannes </a:t>
            </a:r>
            <a:r>
              <a:rPr lang="de-DE" b="1" dirty="0" err="1">
                <a:solidFill>
                  <a:prstClr val="black"/>
                </a:solidFill>
                <a:latin typeface="Garamond" panose="02020404030301010803" pitchFamily="18" charset="0"/>
              </a:rPr>
              <a:t>Theisinger</a:t>
            </a:r>
            <a:endParaRPr lang="de-DE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r>
              <a:rPr lang="de-DE" dirty="0">
                <a:solidFill>
                  <a:prstClr val="black"/>
                </a:solidFill>
                <a:latin typeface="Garamond" panose="02020404030301010803" pitchFamily="18" charset="0"/>
              </a:rPr>
              <a:t>Geschäftsführer</a:t>
            </a:r>
          </a:p>
        </p:txBody>
      </p:sp>
      <p:pic>
        <p:nvPicPr>
          <p:cNvPr id="1028" name="Picture 4" descr="http://www.kljb-regensburg.de/uploads/RTEmagicC_Johannes-1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70" y="759035"/>
            <a:ext cx="1741097" cy="17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9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283968" y="0"/>
            <a:ext cx="3168352" cy="3108543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endParaRPr lang="de-DE" sz="2400" b="1" dirty="0">
              <a:latin typeface="Helvetica" pitchFamily="34" charset="0"/>
              <a:cs typeface="Helvetica" pitchFamily="34" charset="0"/>
            </a:endParaRPr>
          </a:p>
          <a:p>
            <a:pPr algn="ctr"/>
            <a:endParaRPr lang="de-DE" sz="4000" b="1" dirty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de-DE" sz="6000" b="1" dirty="0">
                <a:latin typeface="Helvetica" pitchFamily="34" charset="0"/>
                <a:cs typeface="Helvetica" pitchFamily="34" charset="0"/>
              </a:rPr>
              <a:t>11.000</a:t>
            </a:r>
          </a:p>
          <a:p>
            <a:pPr algn="ctr"/>
            <a:r>
              <a:rPr lang="de-DE" sz="2400" dirty="0">
                <a:latin typeface="Helvetica" pitchFamily="34" charset="0"/>
                <a:cs typeface="Helvetica" pitchFamily="34" charset="0"/>
              </a:rPr>
              <a:t>Mitgliedern </a:t>
            </a:r>
          </a:p>
          <a:p>
            <a:pPr algn="ctr"/>
            <a:r>
              <a:rPr lang="de-DE" sz="2400" dirty="0">
                <a:latin typeface="Helvetica" pitchFamily="34" charset="0"/>
                <a:cs typeface="Helvetica" pitchFamily="34" charset="0"/>
              </a:rPr>
              <a:t>in der Diözese Regensburg.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1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907704" y="26064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latin typeface="Blackout" pitchFamily="2" charset="0"/>
              </a:rPr>
              <a:t>Ein</a:t>
            </a:r>
          </a:p>
          <a:p>
            <a:pPr algn="r"/>
            <a:r>
              <a:rPr lang="de-DE" sz="2800" dirty="0">
                <a:latin typeface="Helvetica" pitchFamily="34" charset="0"/>
                <a:cs typeface="Helvetica" pitchFamily="34" charset="0"/>
              </a:rPr>
              <a:t>VERBAND</a:t>
            </a:r>
            <a:r>
              <a:rPr lang="de-DE" sz="2800" dirty="0">
                <a:latin typeface="Blackout" pitchFamily="2" charset="0"/>
              </a:rPr>
              <a:t> mit: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17523415_10154757387593096_3976172835565645967_n.jpg"/>
          <p:cNvPicPr>
            <a:picLocks noChangeAspect="1"/>
          </p:cNvPicPr>
          <p:nvPr/>
        </p:nvPicPr>
        <p:blipFill>
          <a:blip r:embed="rId2" cstate="print"/>
          <a:srcRect l="8263" t="9029"/>
          <a:stretch>
            <a:fillRect/>
          </a:stretch>
        </p:blipFill>
        <p:spPr>
          <a:xfrm>
            <a:off x="755576" y="0"/>
            <a:ext cx="8388424" cy="552827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413121" y="5929499"/>
            <a:ext cx="7217350" cy="461665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hält engen Kontakt zu den Kreisen.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568390" y="2849451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solidFill>
                  <a:schemeClr val="bg1"/>
                </a:solidFill>
                <a:latin typeface="Blackout" panose="02000506000000020004" pitchFamily="2" charset="0"/>
              </a:rPr>
              <a:t>Diözesanverband</a:t>
            </a:r>
          </a:p>
        </p:txBody>
      </p:sp>
    </p:spTree>
    <p:extLst>
      <p:ext uri="{BB962C8B-B14F-4D97-AF65-F5344CB8AC3E}">
        <p14:creationId xmlns:p14="http://schemas.microsoft.com/office/powerpoint/2010/main" val="2834892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899592" y="5661248"/>
            <a:ext cx="72173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…  zieht den Beitrag ein und verwaltet ihn.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633426" y="2849451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latin typeface="Blackout" panose="02000506000000020004" pitchFamily="2" charset="0"/>
              </a:rPr>
              <a:t>Diözesanverband</a:t>
            </a:r>
          </a:p>
        </p:txBody>
      </p:sp>
      <p:pic>
        <p:nvPicPr>
          <p:cNvPr id="1026" name="Picture 2" descr="http://www.kljb-regensburg.de/fileadmin/_processed_/csm_9_Brauchts_des_c007610d6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516209" cy="450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324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899592" y="5805264"/>
            <a:ext cx="8100391" cy="830997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hat Arbeitskreise zu den Kernthemen der KLJB, in denen man thematisch mitgestalten kann.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568390" y="2849451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solidFill>
                  <a:schemeClr val="bg1"/>
                </a:solidFill>
                <a:latin typeface="Blackout" panose="02000506000000020004" pitchFamily="2" charset="0"/>
              </a:rPr>
              <a:t>Diözesanverband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13532" y="262382"/>
            <a:ext cx="5872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solidFill>
                  <a:srgbClr val="FFC000"/>
                </a:solidFill>
                <a:latin typeface="Blackout" panose="02000506000000020004" pitchFamily="2" charset="0"/>
              </a:rPr>
              <a:t>BRÖSL</a:t>
            </a:r>
          </a:p>
          <a:p>
            <a:r>
              <a:rPr lang="de-DE" sz="7200" dirty="0">
                <a:solidFill>
                  <a:srgbClr val="FFC000"/>
                </a:solidFill>
                <a:latin typeface="Blackout" panose="02000506000000020004" pitchFamily="2" charset="0"/>
              </a:rPr>
              <a:t>	RAKI</a:t>
            </a:r>
          </a:p>
          <a:p>
            <a:r>
              <a:rPr lang="de-DE" sz="7200" dirty="0">
                <a:solidFill>
                  <a:srgbClr val="FFC000"/>
                </a:solidFill>
                <a:latin typeface="Blackout" panose="02000506000000020004" pitchFamily="2" charset="0"/>
              </a:rPr>
              <a:t>		</a:t>
            </a:r>
            <a:r>
              <a:rPr lang="de-DE" sz="7200" dirty="0" err="1">
                <a:solidFill>
                  <a:srgbClr val="FFC000"/>
                </a:solidFill>
                <a:latin typeface="Blackout" panose="02000506000000020004" pitchFamily="2" charset="0"/>
              </a:rPr>
              <a:t>GuK</a:t>
            </a:r>
            <a:endParaRPr lang="de-DE" sz="7200" dirty="0">
              <a:solidFill>
                <a:srgbClr val="FFC000"/>
              </a:solidFill>
              <a:latin typeface="Blackout" panose="02000506000000020004" pitchFamily="2" charset="0"/>
            </a:endParaRPr>
          </a:p>
          <a:p>
            <a:r>
              <a:rPr lang="de-DE" sz="7200" dirty="0">
                <a:solidFill>
                  <a:srgbClr val="FFC000"/>
                </a:solidFill>
                <a:latin typeface="Blackout" panose="02000506000000020004" pitchFamily="2" charset="0"/>
              </a:rPr>
              <a:t>			STARK</a:t>
            </a:r>
          </a:p>
        </p:txBody>
      </p:sp>
    </p:spTree>
    <p:extLst>
      <p:ext uri="{BB962C8B-B14F-4D97-AF65-F5344CB8AC3E}">
        <p14:creationId xmlns:p14="http://schemas.microsoft.com/office/powerpoint/2010/main" val="375590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4293096"/>
            <a:ext cx="4572000" cy="4376117"/>
          </a:xfrm>
          <a:prstGeom prst="rect">
            <a:avLst/>
          </a:prstGeom>
        </p:spPr>
      </p:pic>
      <p:pic>
        <p:nvPicPr>
          <p:cNvPr id="5" name="Grafik 4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4535488" y="4293096"/>
            <a:ext cx="4608512" cy="43761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18997" y="5517232"/>
            <a:ext cx="161967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Ortsgruppe</a:t>
            </a:r>
          </a:p>
        </p:txBody>
      </p:sp>
      <p:sp>
        <p:nvSpPr>
          <p:cNvPr id="23554" name="AutoShape 2" descr="Bildergebnis für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AutoShape 4" descr="Bildergebnis für viele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096685" y="4725144"/>
            <a:ext cx="26642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Arbeitsgemeinschaft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7974" y="3923764"/>
            <a:ext cx="1721718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Kreisverband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60681" y="3181618"/>
            <a:ext cx="2736304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Diözesanverband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00317" y="2389530"/>
            <a:ext cx="194336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anose="020B0604020202020204" pitchFamily="34" charset="0"/>
                <a:cs typeface="Helvetica" panose="020B0604020202020204" pitchFamily="34" charset="0"/>
              </a:rPr>
              <a:t>Landesverband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60680" y="1625273"/>
            <a:ext cx="295147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Bundesverband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0077" y="836712"/>
            <a:ext cx="210384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Europa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44333" y="467380"/>
            <a:ext cx="1655335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Welt</a:t>
            </a:r>
          </a:p>
        </p:txBody>
      </p:sp>
      <p:sp>
        <p:nvSpPr>
          <p:cNvPr id="6" name="Pfeil nach links und oben 5"/>
          <p:cNvSpPr/>
          <p:nvPr/>
        </p:nvSpPr>
        <p:spPr>
          <a:xfrm>
            <a:off x="5272974" y="522920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oben 15"/>
          <p:cNvSpPr/>
          <p:nvPr/>
        </p:nvSpPr>
        <p:spPr>
          <a:xfrm rot="10800000">
            <a:off x="3060681" y="4005064"/>
            <a:ext cx="415149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oben 16"/>
          <p:cNvSpPr/>
          <p:nvPr/>
        </p:nvSpPr>
        <p:spPr>
          <a:xfrm>
            <a:off x="5335673" y="3675355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und oben 17"/>
          <p:cNvSpPr/>
          <p:nvPr/>
        </p:nvSpPr>
        <p:spPr>
          <a:xfrm rot="10800000">
            <a:off x="3043156" y="247083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und oben 18"/>
          <p:cNvSpPr/>
          <p:nvPr/>
        </p:nvSpPr>
        <p:spPr>
          <a:xfrm>
            <a:off x="5579676" y="2101498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und oben 19"/>
          <p:cNvSpPr/>
          <p:nvPr/>
        </p:nvSpPr>
        <p:spPr>
          <a:xfrm rot="10800000">
            <a:off x="2986573" y="908719"/>
            <a:ext cx="488007" cy="605275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2409623" y="993503"/>
            <a:ext cx="570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1"/>
                </a:solidFill>
                <a:latin typeface="Blackout" panose="02000506000000020004" pitchFamily="2" charset="0"/>
              </a:rPr>
              <a:t>Ebenen</a:t>
            </a:r>
          </a:p>
        </p:txBody>
      </p:sp>
    </p:spTree>
    <p:extLst>
      <p:ext uri="{BB962C8B-B14F-4D97-AF65-F5344CB8AC3E}">
        <p14:creationId xmlns:p14="http://schemas.microsoft.com/office/powerpoint/2010/main" val="685808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413121" y="5929499"/>
            <a:ext cx="7217350" cy="830997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vereint die 7 Diözesanverbände der KLJB und vertritt unsere Positionen im Landtag.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777442" y="2417404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 err="1">
                <a:solidFill>
                  <a:schemeClr val="bg1"/>
                </a:solidFill>
                <a:latin typeface="Blackout" panose="02000506000000020004" pitchFamily="2" charset="0"/>
              </a:rPr>
              <a:t>LANDESverband</a:t>
            </a:r>
            <a:endParaRPr lang="de-DE" sz="74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  <p:pic>
        <p:nvPicPr>
          <p:cNvPr id="7" name="Grafik 6" descr="18620049_10155261640823433_804412703839774530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4777713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2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4293096"/>
            <a:ext cx="4572000" cy="4376117"/>
          </a:xfrm>
          <a:prstGeom prst="rect">
            <a:avLst/>
          </a:prstGeom>
        </p:spPr>
      </p:pic>
      <p:pic>
        <p:nvPicPr>
          <p:cNvPr id="5" name="Grafik 4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4535488" y="4293096"/>
            <a:ext cx="4608512" cy="43761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18997" y="5517232"/>
            <a:ext cx="161967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Ortsgruppe</a:t>
            </a:r>
          </a:p>
        </p:txBody>
      </p:sp>
      <p:sp>
        <p:nvSpPr>
          <p:cNvPr id="23554" name="AutoShape 2" descr="Bildergebnis für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AutoShape 4" descr="Bildergebnis für viele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096685" y="4725144"/>
            <a:ext cx="26642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Arbeitsgemeinschaft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7974" y="3923764"/>
            <a:ext cx="1721718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Kreisverband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60681" y="3181618"/>
            <a:ext cx="2736304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Diözesanverband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00317" y="2389530"/>
            <a:ext cx="194336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Landesverband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60680" y="1625273"/>
            <a:ext cx="295147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anose="020B0604020202020204" pitchFamily="34" charset="0"/>
                <a:cs typeface="Helvetica" panose="020B0604020202020204" pitchFamily="34" charset="0"/>
              </a:rPr>
              <a:t>Bundesverband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0077" y="836712"/>
            <a:ext cx="210384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Europa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44333" y="467380"/>
            <a:ext cx="1655335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MIJARC Welt</a:t>
            </a:r>
          </a:p>
        </p:txBody>
      </p:sp>
      <p:sp>
        <p:nvSpPr>
          <p:cNvPr id="6" name="Pfeil nach links und oben 5"/>
          <p:cNvSpPr/>
          <p:nvPr/>
        </p:nvSpPr>
        <p:spPr>
          <a:xfrm>
            <a:off x="5272974" y="522920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oben 15"/>
          <p:cNvSpPr/>
          <p:nvPr/>
        </p:nvSpPr>
        <p:spPr>
          <a:xfrm rot="10800000">
            <a:off x="3060681" y="4005064"/>
            <a:ext cx="415149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oben 16"/>
          <p:cNvSpPr/>
          <p:nvPr/>
        </p:nvSpPr>
        <p:spPr>
          <a:xfrm>
            <a:off x="5335673" y="3675355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und oben 17"/>
          <p:cNvSpPr/>
          <p:nvPr/>
        </p:nvSpPr>
        <p:spPr>
          <a:xfrm rot="10800000">
            <a:off x="3043156" y="247083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und oben 18"/>
          <p:cNvSpPr/>
          <p:nvPr/>
        </p:nvSpPr>
        <p:spPr>
          <a:xfrm>
            <a:off x="5579676" y="2101498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und oben 19"/>
          <p:cNvSpPr/>
          <p:nvPr/>
        </p:nvSpPr>
        <p:spPr>
          <a:xfrm rot="10800000">
            <a:off x="2986573" y="908719"/>
            <a:ext cx="488007" cy="605275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2409623" y="993503"/>
            <a:ext cx="570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1"/>
                </a:solidFill>
                <a:latin typeface="Blackout" panose="02000506000000020004" pitchFamily="2" charset="0"/>
              </a:rPr>
              <a:t>Ebenen</a:t>
            </a:r>
          </a:p>
        </p:txBody>
      </p:sp>
    </p:spTree>
    <p:extLst>
      <p:ext uri="{BB962C8B-B14F-4D97-AF65-F5344CB8AC3E}">
        <p14:creationId xmlns:p14="http://schemas.microsoft.com/office/powerpoint/2010/main" val="685808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19248061_10154512844887026_208451165611791020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858" y="0"/>
            <a:ext cx="8410142" cy="558924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971601" y="5613047"/>
            <a:ext cx="8172399" cy="1200329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 vereint 21 KLJB-Diözesanverbände mit insgesamt 70.000 Mitgliedern, plant Großprojekte und vertritt unsere Positionen in ganz Deutschland.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777442" y="2417404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 err="1">
                <a:solidFill>
                  <a:schemeClr val="bg1"/>
                </a:solidFill>
                <a:latin typeface="Blackout" panose="02000506000000020004" pitchFamily="2" charset="0"/>
              </a:rPr>
              <a:t>BundeSverband</a:t>
            </a:r>
            <a:endParaRPr lang="de-DE" sz="7400" dirty="0">
              <a:solidFill>
                <a:schemeClr val="bg1"/>
              </a:solidFill>
              <a:latin typeface="Blackou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92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4293096"/>
            <a:ext cx="4572000" cy="4376117"/>
          </a:xfrm>
          <a:prstGeom prst="rect">
            <a:avLst/>
          </a:prstGeom>
        </p:spPr>
      </p:pic>
      <p:pic>
        <p:nvPicPr>
          <p:cNvPr id="5" name="Grafik 4" descr="7-kinder-strichmaennchen-familie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4535488" y="4293096"/>
            <a:ext cx="4608512" cy="43761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18997" y="5517232"/>
            <a:ext cx="161967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Ortsgruppe</a:t>
            </a:r>
          </a:p>
        </p:txBody>
      </p:sp>
      <p:sp>
        <p:nvSpPr>
          <p:cNvPr id="23554" name="AutoShape 2" descr="Bildergebnis für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556" name="AutoShape 4" descr="Bildergebnis für viele strichmän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096685" y="4725144"/>
            <a:ext cx="26642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Arbeitsgemeinschaft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7974" y="3923764"/>
            <a:ext cx="1721718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Kreisverband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60681" y="3181618"/>
            <a:ext cx="2736304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Diözesanverband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00317" y="2389530"/>
            <a:ext cx="194336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Landesverband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60680" y="1625273"/>
            <a:ext cx="295147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Bundesverband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0077" y="836712"/>
            <a:ext cx="2103847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anose="020B0604020202020204" pitchFamily="34" charset="0"/>
                <a:cs typeface="Helvetica" panose="020B0604020202020204" pitchFamily="34" charset="0"/>
              </a:rPr>
              <a:t>MIJARC Europa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44333" y="467380"/>
            <a:ext cx="1655335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anose="020B0604020202020204" pitchFamily="34" charset="0"/>
                <a:cs typeface="Helvetica" panose="020B0604020202020204" pitchFamily="34" charset="0"/>
              </a:rPr>
              <a:t>MIJARC Welt</a:t>
            </a:r>
          </a:p>
        </p:txBody>
      </p:sp>
      <p:sp>
        <p:nvSpPr>
          <p:cNvPr id="6" name="Pfeil nach links und oben 5"/>
          <p:cNvSpPr/>
          <p:nvPr/>
        </p:nvSpPr>
        <p:spPr>
          <a:xfrm>
            <a:off x="5272974" y="522920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oben 15"/>
          <p:cNvSpPr/>
          <p:nvPr/>
        </p:nvSpPr>
        <p:spPr>
          <a:xfrm rot="10800000">
            <a:off x="3060681" y="4005064"/>
            <a:ext cx="415149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oben 16"/>
          <p:cNvSpPr/>
          <p:nvPr/>
        </p:nvSpPr>
        <p:spPr>
          <a:xfrm>
            <a:off x="5335673" y="3675355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und oben 17"/>
          <p:cNvSpPr/>
          <p:nvPr/>
        </p:nvSpPr>
        <p:spPr>
          <a:xfrm rot="10800000">
            <a:off x="3043156" y="2470830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links und oben 18"/>
          <p:cNvSpPr/>
          <p:nvPr/>
        </p:nvSpPr>
        <p:spPr>
          <a:xfrm>
            <a:off x="5579676" y="2101498"/>
            <a:ext cx="488007" cy="576064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links und oben 19"/>
          <p:cNvSpPr/>
          <p:nvPr/>
        </p:nvSpPr>
        <p:spPr>
          <a:xfrm rot="10800000">
            <a:off x="2986573" y="908719"/>
            <a:ext cx="488007" cy="605275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2409623" y="993503"/>
            <a:ext cx="570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1"/>
                </a:solidFill>
                <a:latin typeface="Blackout" panose="02000506000000020004" pitchFamily="2" charset="0"/>
              </a:rPr>
              <a:t>Ebenen</a:t>
            </a:r>
          </a:p>
        </p:txBody>
      </p:sp>
    </p:spTree>
    <p:extLst>
      <p:ext uri="{BB962C8B-B14F-4D97-AF65-F5344CB8AC3E}">
        <p14:creationId xmlns:p14="http://schemas.microsoft.com/office/powerpoint/2010/main" val="685808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971601" y="5613047"/>
            <a:ext cx="8172399" cy="1200329"/>
          </a:xfrm>
          <a:prstGeom prst="rect">
            <a:avLst/>
          </a:prstGeom>
          <a:solidFill>
            <a:srgbClr val="008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internationale katholische Land- und Bauernjugendbewegung!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Länder in Europa, über 50 Länder auf der Welt!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777443" y="761219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solidFill>
                  <a:schemeClr val="bg1"/>
                </a:solidFill>
                <a:latin typeface="Blackout" panose="02000506000000020004" pitchFamily="2" charset="0"/>
              </a:rPr>
              <a:t>MIJARC</a:t>
            </a:r>
          </a:p>
        </p:txBody>
      </p:sp>
      <p:sp>
        <p:nvSpPr>
          <p:cNvPr id="61442" name="AutoShape 2" descr="Kein automatischer Alternativtext verfügb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 descr="269788_10150217269134885_696745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8197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2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240_F_47362025_yK681iD7WAk4CXs09j1EURxduJfWmhQ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71669">
            <a:off x="-747089" y="-15315"/>
            <a:ext cx="7494804" cy="49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283968" y="0"/>
            <a:ext cx="3168352" cy="3108543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endParaRPr lang="de-DE" sz="2400" b="1" dirty="0">
              <a:latin typeface="Helvetica" pitchFamily="34" charset="0"/>
              <a:cs typeface="Helvetica" pitchFamily="34" charset="0"/>
            </a:endParaRPr>
          </a:p>
          <a:p>
            <a:pPr algn="ctr"/>
            <a:endParaRPr lang="de-DE" sz="4000" b="1" dirty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de-DE" sz="6000" b="1" dirty="0">
                <a:latin typeface="Helvetica" pitchFamily="34" charset="0"/>
                <a:cs typeface="Helvetica" pitchFamily="34" charset="0"/>
              </a:rPr>
              <a:t>330</a:t>
            </a:r>
          </a:p>
          <a:p>
            <a:pPr algn="ctr"/>
            <a:r>
              <a:rPr lang="de-DE" sz="2400" dirty="0">
                <a:latin typeface="Helvetica" pitchFamily="34" charset="0"/>
                <a:cs typeface="Helvetica" pitchFamily="34" charset="0"/>
              </a:rPr>
              <a:t>Ortsgruppen </a:t>
            </a:r>
          </a:p>
          <a:p>
            <a:pPr algn="ctr"/>
            <a:r>
              <a:rPr lang="de-DE" sz="2400" dirty="0">
                <a:latin typeface="Helvetica" pitchFamily="34" charset="0"/>
                <a:cs typeface="Helvetica" pitchFamily="34" charset="0"/>
              </a:rPr>
              <a:t>in der Diözese Regensburg.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1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07704" y="26064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latin typeface="Blackout" pitchFamily="2" charset="0"/>
              </a:rPr>
              <a:t>Ein</a:t>
            </a:r>
          </a:p>
          <a:p>
            <a:pPr algn="r"/>
            <a:r>
              <a:rPr lang="de-DE" sz="2800" dirty="0">
                <a:latin typeface="Helvetica" pitchFamily="34" charset="0"/>
                <a:cs typeface="Helvetica" pitchFamily="34" charset="0"/>
              </a:rPr>
              <a:t>VERBAND</a:t>
            </a:r>
            <a:r>
              <a:rPr lang="de-DE" sz="2800" dirty="0">
                <a:latin typeface="Blackout" pitchFamily="2" charset="0"/>
              </a:rPr>
              <a:t> mit: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283968" y="0"/>
            <a:ext cx="3168352" cy="3108543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endParaRPr lang="de-DE" sz="2400" b="1" dirty="0">
              <a:latin typeface="Helvetica" pitchFamily="34" charset="0"/>
              <a:cs typeface="Helvetica" pitchFamily="34" charset="0"/>
            </a:endParaRPr>
          </a:p>
          <a:p>
            <a:pPr algn="ctr"/>
            <a:endParaRPr lang="de-DE" sz="4000" b="1" dirty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de-DE" sz="6000" b="1" dirty="0">
                <a:latin typeface="Helvetica" pitchFamily="34" charset="0"/>
                <a:cs typeface="Helvetica" pitchFamily="34" charset="0"/>
              </a:rPr>
              <a:t>mehr ist </a:t>
            </a:r>
            <a:r>
              <a:rPr lang="de-DE" sz="2400" dirty="0">
                <a:latin typeface="Helvetica" pitchFamily="34" charset="0"/>
                <a:cs typeface="Helvetica" pitchFamily="34" charset="0"/>
              </a:rPr>
              <a:t>als ein normaler Verein im Dorf. </a:t>
            </a:r>
          </a:p>
          <a:p>
            <a:pPr algn="ctr"/>
            <a:endParaRPr lang="de-DE" sz="24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1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07704" y="26064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latin typeface="Blackout" pitchFamily="2" charset="0"/>
              </a:rPr>
              <a:t>Ein</a:t>
            </a:r>
          </a:p>
          <a:p>
            <a:pPr algn="r"/>
            <a:r>
              <a:rPr lang="de-DE" sz="2800" dirty="0">
                <a:latin typeface="Helvetica" pitchFamily="34" charset="0"/>
                <a:cs typeface="Helvetica" pitchFamily="34" charset="0"/>
              </a:rPr>
              <a:t>VERBAND,</a:t>
            </a:r>
            <a:r>
              <a:rPr lang="de-DE" sz="2800" dirty="0">
                <a:latin typeface="Blackout" pitchFamily="2" charset="0"/>
              </a:rPr>
              <a:t> der: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umblr_static_93mi5ht0ik8wog88c0sc80ko4_640_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91117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67544" y="332656"/>
            <a:ext cx="5760640" cy="2462213"/>
          </a:xfrm>
          <a:prstGeom prst="rect">
            <a:avLst/>
          </a:prstGeom>
          <a:solidFill>
            <a:schemeClr val="tx1">
              <a:alpha val="58039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Blackout" pitchFamily="2" charset="0"/>
              </a:rPr>
              <a:t>MEHR WEIL:</a:t>
            </a:r>
          </a:p>
          <a:p>
            <a:pPr algn="just"/>
            <a:endParaRPr lang="de-DE" dirty="0"/>
          </a:p>
          <a:p>
            <a:pPr algn="just"/>
            <a:r>
              <a:rPr lang="de-DE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… KLJBler aus ganz Deutschland den gleichen Hintergrund haben, auf einer Wellenlänge schwimmen und die gleichen </a:t>
            </a:r>
            <a:r>
              <a:rPr lang="de-DE" sz="2400" b="1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Dorfkindmomente</a:t>
            </a:r>
            <a:r>
              <a:rPr lang="de-DE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teilen. </a:t>
            </a:r>
          </a:p>
        </p:txBody>
      </p:sp>
      <p:sp>
        <p:nvSpPr>
          <p:cNvPr id="16386" name="AutoShape 2" descr="Bildergebnis für dorfkindmomen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Bildergebnis für kljb kirwab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 descr="710408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9550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2552" y="7937"/>
            <a:ext cx="9156552" cy="1723549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Blackout" pitchFamily="2" charset="0"/>
              </a:rPr>
              <a:t>MEHR WEIL:</a:t>
            </a:r>
          </a:p>
          <a:p>
            <a:pPr algn="ctr"/>
            <a:endParaRPr lang="de-DE" dirty="0"/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…es im Nachbardorf oft die nächste KLJB gibt, von der man lernen, sich mit ihr vernetzen und austauschen kann.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Ähnliches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6100" cy="8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11" y="7937"/>
            <a:ext cx="6948264" cy="2092881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Blackout" pitchFamily="2" charset="0"/>
              </a:rPr>
              <a:t>MEHR WEIL:</a:t>
            </a:r>
          </a:p>
          <a:p>
            <a:pPr algn="ctr"/>
            <a:endParaRPr lang="de-DE" dirty="0"/>
          </a:p>
          <a:p>
            <a:pPr algn="just"/>
            <a:r>
              <a:rPr lang="de-DE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… die KLJB inhaltlich für jeden etwas bietet: Politisches, Kirchliches, Landwirtschaftliches, Ländliches, Nachhaltiges und noch viel mehr.</a:t>
            </a:r>
          </a:p>
        </p:txBody>
      </p:sp>
      <p:sp>
        <p:nvSpPr>
          <p:cNvPr id="16386" name="AutoShape 2" descr="Bildergebnis für dorfkindmomen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Bildergebnis für traktor landscha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508" name="Picture 4" descr="Bildergebnis für traktor landsch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0" y="4949785"/>
            <a:ext cx="9180512" cy="1908215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Blackout" pitchFamily="2" charset="0"/>
              </a:rPr>
              <a:t>MEHR WEIL:</a:t>
            </a:r>
          </a:p>
          <a:p>
            <a:pPr algn="ctr"/>
            <a:endParaRPr lang="de-DE" dirty="0"/>
          </a:p>
          <a:p>
            <a:pPr algn="just"/>
            <a:r>
              <a:rPr lang="de-DE" sz="20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… jede Ortsgruppe durch Kreis- und Diözesanverband unterstützt wird: Sei es bei Versicherungen, Finanzproblemen, inhaltlichen Fragen, Gottesdienstvorlagen oder was auch immer euch beschäftigt.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Bildschirmpräsentation (4:3)</PresentationFormat>
  <Paragraphs>170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Calibri</vt:lpstr>
      <vt:lpstr>Ebrima</vt:lpstr>
      <vt:lpstr>Arial</vt:lpstr>
      <vt:lpstr>Wingdings</vt:lpstr>
      <vt:lpstr>Garamond</vt:lpstr>
      <vt:lpstr>Helvetica</vt:lpstr>
      <vt:lpstr>Blackout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koegl_000</dc:creator>
  <cp:lastModifiedBy>Claudia Köglmeier</cp:lastModifiedBy>
  <cp:revision>60</cp:revision>
  <dcterms:created xsi:type="dcterms:W3CDTF">2017-07-10T17:42:36Z</dcterms:created>
  <dcterms:modified xsi:type="dcterms:W3CDTF">2017-08-04T09:32:21Z</dcterms:modified>
</cp:coreProperties>
</file>